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706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Explicit &amp; implicit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364828"/>
            <a:ext cx="8689976" cy="289297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70C0"/>
                </a:solidFill>
              </a:rPr>
              <a:t>Explicit:  directly stated in the text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Implicit: not stated, you must infer or figure it out based on what the text does say and what you already know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084" y="849427"/>
            <a:ext cx="10363826" cy="5172682"/>
          </a:xfrm>
        </p:spPr>
        <p:txBody>
          <a:bodyPr>
            <a:normAutofit/>
          </a:bodyPr>
          <a:lstStyle/>
          <a:p>
            <a:r>
              <a:rPr lang="en-US" dirty="0"/>
              <a:t>Explicit Textual Evidence – stated directly in the passage Example: It was a dark and stormy night. </a:t>
            </a:r>
            <a:endParaRPr lang="en-US" dirty="0" smtClean="0"/>
          </a:p>
          <a:p>
            <a:r>
              <a:rPr lang="en-US" dirty="0" smtClean="0"/>
              <a:t>Implicit </a:t>
            </a:r>
            <a:r>
              <a:rPr lang="en-US" dirty="0"/>
              <a:t>Textual Evidence –Not stated directly, but reader understands it because of clues in the text. Example: The trees were swaying wildly outside Anne’s window as she prepared for bed, and the gutters were overflowing.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</a:t>
            </a:r>
            <a:r>
              <a:rPr lang="en-US" dirty="0"/>
              <a:t>try some one your own: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The grass was green.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I could smell the toast.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We were sitting on the bus.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Sue fell on the sidewalk.</a:t>
            </a:r>
          </a:p>
        </p:txBody>
      </p:sp>
    </p:spTree>
    <p:extLst>
      <p:ext uri="{BB962C8B-B14F-4D97-AF65-F5344CB8AC3E}">
        <p14:creationId xmlns:p14="http://schemas.microsoft.com/office/powerpoint/2010/main" val="364101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6374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Written response format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60938"/>
            <a:ext cx="10364452" cy="497139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R </a:t>
            </a:r>
          </a:p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</a:rPr>
              <a:t>A  </a:t>
            </a:r>
          </a:p>
          <a:p>
            <a:r>
              <a:rPr lang="en-US" sz="6000" dirty="0" smtClean="0">
                <a:solidFill>
                  <a:srgbClr val="00B050"/>
                </a:solidFill>
              </a:rPr>
              <a:t>C  </a:t>
            </a:r>
          </a:p>
          <a:p>
            <a:r>
              <a:rPr lang="en-US" sz="6000" dirty="0" smtClean="0">
                <a:solidFill>
                  <a:srgbClr val="FF3300"/>
                </a:solidFill>
              </a:rPr>
              <a:t>E  </a:t>
            </a:r>
            <a:endParaRPr lang="en-US" sz="6000" dirty="0">
              <a:solidFill>
                <a:srgbClr val="FF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1458" y="1569795"/>
            <a:ext cx="7260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- </a:t>
            </a:r>
            <a:r>
              <a:rPr lang="en-US" sz="6000" dirty="0" smtClean="0">
                <a:solidFill>
                  <a:srgbClr val="FF0000"/>
                </a:solidFill>
              </a:rPr>
              <a:t>Restate </a:t>
            </a:r>
            <a:r>
              <a:rPr lang="en-US" sz="6000" dirty="0">
                <a:solidFill>
                  <a:srgbClr val="FF0000"/>
                </a:solidFill>
              </a:rPr>
              <a:t>the question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0566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567560"/>
            <a:ext cx="10363826" cy="5223640"/>
          </a:xfrm>
        </p:spPr>
        <p:txBody>
          <a:bodyPr/>
          <a:lstStyle/>
          <a:p>
            <a:r>
              <a:rPr lang="en-US" sz="6000" dirty="0">
                <a:solidFill>
                  <a:srgbClr val="FF0000"/>
                </a:solidFill>
              </a:rPr>
              <a:t>R  - restate the question</a:t>
            </a:r>
          </a:p>
          <a:p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A  - answer the question</a:t>
            </a:r>
          </a:p>
          <a:p>
            <a:r>
              <a:rPr lang="en-US" sz="6000" dirty="0">
                <a:solidFill>
                  <a:srgbClr val="00B050"/>
                </a:solidFill>
              </a:rPr>
              <a:t>C  </a:t>
            </a:r>
          </a:p>
          <a:p>
            <a:r>
              <a:rPr lang="en-US" sz="6000" dirty="0">
                <a:solidFill>
                  <a:srgbClr val="FF3300"/>
                </a:solidFill>
              </a:rPr>
              <a:t>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0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41132"/>
            <a:ext cx="10363826" cy="5150068"/>
          </a:xfrm>
        </p:spPr>
        <p:txBody>
          <a:bodyPr/>
          <a:lstStyle/>
          <a:p>
            <a:r>
              <a:rPr lang="en-US" sz="6000" dirty="0">
                <a:solidFill>
                  <a:srgbClr val="FF0000"/>
                </a:solidFill>
              </a:rPr>
              <a:t>R  - restate the question</a:t>
            </a:r>
          </a:p>
          <a:p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A  - answer the question</a:t>
            </a:r>
          </a:p>
          <a:p>
            <a:r>
              <a:rPr lang="en-US" sz="6000" dirty="0">
                <a:solidFill>
                  <a:srgbClr val="00B050"/>
                </a:solidFill>
              </a:rPr>
              <a:t>C  - cite text</a:t>
            </a:r>
          </a:p>
          <a:p>
            <a:r>
              <a:rPr lang="en-US" sz="6000" dirty="0">
                <a:solidFill>
                  <a:srgbClr val="FF3300"/>
                </a:solidFill>
              </a:rPr>
              <a:t>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8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557048"/>
            <a:ext cx="10363826" cy="5234151"/>
          </a:xfrm>
        </p:spPr>
        <p:txBody>
          <a:bodyPr/>
          <a:lstStyle/>
          <a:p>
            <a:r>
              <a:rPr lang="en-US" sz="6000" dirty="0">
                <a:solidFill>
                  <a:srgbClr val="FF0000"/>
                </a:solidFill>
              </a:rPr>
              <a:t>R  - restate the question</a:t>
            </a:r>
          </a:p>
          <a:p>
            <a:r>
              <a:rPr lang="en-US" sz="6000" dirty="0">
                <a:solidFill>
                  <a:schemeClr val="accent3">
                    <a:lumMod val="75000"/>
                  </a:schemeClr>
                </a:solidFill>
              </a:rPr>
              <a:t>A  - answer the question</a:t>
            </a:r>
          </a:p>
          <a:p>
            <a:r>
              <a:rPr lang="en-US" sz="6000" dirty="0">
                <a:solidFill>
                  <a:srgbClr val="00B050"/>
                </a:solidFill>
              </a:rPr>
              <a:t>C  - cite text</a:t>
            </a:r>
          </a:p>
          <a:p>
            <a:r>
              <a:rPr lang="en-US" sz="6000" dirty="0">
                <a:solidFill>
                  <a:srgbClr val="FF3300"/>
                </a:solidFill>
              </a:rPr>
              <a:t>E  - explain the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431</TotalTime>
  <Words>191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Explicit &amp; implicit evidence</vt:lpstr>
      <vt:lpstr>PowerPoint Presentation</vt:lpstr>
      <vt:lpstr>Written response format</vt:lpstr>
      <vt:lpstr>PowerPoint Presentation</vt:lpstr>
      <vt:lpstr>PowerPoint Presentation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Explicit &amp; implicit evidence</dc:title>
  <dc:creator>Stephanie Kobetitsch</dc:creator>
  <cp:lastModifiedBy>Stephanie Kobetitsch</cp:lastModifiedBy>
  <cp:revision>12</cp:revision>
  <dcterms:created xsi:type="dcterms:W3CDTF">2016-09-15T14:35:16Z</dcterms:created>
  <dcterms:modified xsi:type="dcterms:W3CDTF">2017-10-24T14:22:43Z</dcterms:modified>
</cp:coreProperties>
</file>